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2606" autoAdjust="0"/>
  </p:normalViewPr>
  <p:slideViewPr>
    <p:cSldViewPr snapToGrid="0">
      <p:cViewPr varScale="1">
        <p:scale>
          <a:sx n="76" d="100"/>
          <a:sy n="76" d="100"/>
        </p:scale>
        <p:origin x="263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armanddairy.com/top-stories/birds-of-a-feather-flocking/849257.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red3d.com/cw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red3d.com/cwr/"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1f2f0cae9e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1f2f0cae9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Fifth, Alignment Weight. This value represents how much the individuals' directions should align. We observed that as this value increases, individuals attempt to move in the same direction as their surrounding members as much as possible.</a:t>
            </a:r>
            <a:endParaRPr/>
          </a:p>
          <a:p>
            <a:pPr marL="0" lvl="0" indent="0" algn="l" rtl="0">
              <a:spcBef>
                <a:spcPts val="0"/>
              </a:spcBef>
              <a:spcAft>
                <a:spcPts val="0"/>
              </a:spcAft>
              <a:buNone/>
            </a:pPr>
            <a:endParaRPr/>
          </a:p>
          <a:p>
            <a:pPr marL="0" lvl="0" indent="0" algn="l" rtl="0">
              <a:spcBef>
                <a:spcPts val="0"/>
              </a:spcBef>
              <a:spcAft>
                <a:spcPts val="0"/>
              </a:spcAft>
              <a:buNone/>
            </a:pPr>
            <a:r>
              <a:rPr lang="ko"/>
              <a:t>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1f2f0cae9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1f2f0cae9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Sixth, Cohesion Weight. This value represents the force that pulls individuals towards the center of the group. We found that increasing this value strengthens the force that pulls individuals towards the center of the group.</a:t>
            </a: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1f2f0cae9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1f2f0cae9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The separation algorithm is an important mechanism for avoiding collisions between voids and maintaining a proper distance between them. </a:t>
            </a:r>
            <a:endParaRPr dirty="0"/>
          </a:p>
          <a:p>
            <a:pPr marL="0" lvl="0" indent="0" algn="l" rtl="0">
              <a:spcBef>
                <a:spcPts val="0"/>
              </a:spcBef>
              <a:spcAft>
                <a:spcPts val="0"/>
              </a:spcAft>
              <a:buClr>
                <a:schemeClr val="dk1"/>
              </a:buClr>
              <a:buSzPts val="1100"/>
              <a:buFont typeface="Arial"/>
              <a:buNone/>
            </a:pPr>
            <a:r>
              <a:rPr lang="ko" dirty="0"/>
              <a:t>In this demo, we've included two different calculation methods to compare the results between them.</a:t>
            </a:r>
            <a:endParaRPr dirty="0"/>
          </a:p>
          <a:p>
            <a:pPr marL="0" lvl="0" indent="0" algn="l" rtl="0">
              <a:spcBef>
                <a:spcPts val="0"/>
              </a:spcBef>
              <a:spcAft>
                <a:spcPts val="0"/>
              </a:spcAft>
              <a:buClr>
                <a:schemeClr val="dk1"/>
              </a:buClr>
              <a:buSzPts val="1100"/>
              <a:buFont typeface="Arial"/>
              <a:buNone/>
            </a:pPr>
            <a:r>
              <a:rPr lang="ko" dirty="0"/>
              <a:t>The two methods we used in this demo are the Linear method and the Inverse Square method.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20d1c3c05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20d1c3c05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In linear mode, the separation vector between objects is inversely proportional to the distance between neighbors.</a:t>
            </a:r>
            <a:endParaRPr dirty="0"/>
          </a:p>
          <a:p>
            <a:pPr marL="0" lvl="0" indent="0" algn="l" rtl="0">
              <a:spcBef>
                <a:spcPts val="0"/>
              </a:spcBef>
              <a:spcAft>
                <a:spcPts val="0"/>
              </a:spcAft>
              <a:buNone/>
            </a:pPr>
            <a:r>
              <a:rPr lang="ko" dirty="0"/>
              <a:t>This means that closer neighbors apply a stronger separation force, but farther neighbors also have some influence.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 dirty="0"/>
              <a:t>The main feature of this method is that it provides smooth and stable movement, especially in dense situations, as there are no jerky movements, making it suitable for maintaining stable swarms.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20d1c3c05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20d1c3c05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the Inverse Square mode has it inversely proportional to the square of the distance between neighbors. </a:t>
            </a:r>
            <a:endParaRPr/>
          </a:p>
          <a:p>
            <a:pPr marL="0" lvl="0" indent="0" algn="l" rtl="0">
              <a:spcBef>
                <a:spcPts val="0"/>
              </a:spcBef>
              <a:spcAft>
                <a:spcPts val="0"/>
              </a:spcAft>
              <a:buNone/>
            </a:pPr>
            <a:r>
              <a:rPr lang="ko"/>
              <a:t>This method applies a very strong separation force to close neighbors and largely ignores farther away neighbors.</a:t>
            </a:r>
            <a:endParaRPr/>
          </a:p>
          <a:p>
            <a:pPr marL="0" lvl="0" indent="0" algn="l" rtl="0">
              <a:spcBef>
                <a:spcPts val="0"/>
              </a:spcBef>
              <a:spcAft>
                <a:spcPts val="0"/>
              </a:spcAft>
              <a:buNone/>
            </a:pPr>
            <a:r>
              <a:rPr lang="ko"/>
              <a:t>As a result, in dense situations, objects will disperse faster and stronger, and collision avoidance will be much more effective.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 However, movement can be rather jerky in this process.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20d1c3c05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20d1c3c05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Next is the cohesion algorithm,</a:t>
            </a:r>
            <a:endParaRPr dirty="0"/>
          </a:p>
          <a:p>
            <a:pPr marL="0" lvl="0" indent="0" algn="l" rtl="0">
              <a:spcBef>
                <a:spcPts val="0"/>
              </a:spcBef>
              <a:spcAft>
                <a:spcPts val="0"/>
              </a:spcAft>
              <a:buClr>
                <a:schemeClr val="dk1"/>
              </a:buClr>
              <a:buSzPts val="1100"/>
              <a:buFont typeface="Arial"/>
              <a:buNone/>
            </a:pPr>
            <a:r>
              <a:rPr lang="ko" dirty="0"/>
              <a:t>The Cohesion algorithm determines the behavior of voids to move toward the center point with their neighbors</a:t>
            </a:r>
            <a:endParaRPr dirty="0"/>
          </a:p>
          <a:p>
            <a:pPr marL="0" lvl="0" indent="0" algn="l" rtl="0">
              <a:spcBef>
                <a:spcPts val="0"/>
              </a:spcBef>
              <a:spcAft>
                <a:spcPts val="0"/>
              </a:spcAft>
              <a:buClr>
                <a:schemeClr val="dk1"/>
              </a:buClr>
              <a:buSzPts val="1100"/>
              <a:buFont typeface="Arial"/>
              <a:buNone/>
            </a:pPr>
            <a:r>
              <a:rPr lang="ko" dirty="0"/>
              <a:t>We'll talk about two approaches in this demo: the Center approach and the Weighted approach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f2f0cae9e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1f2f0cae9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The center mode is one of the simplest ways to compute cohesion.</a:t>
            </a:r>
            <a:endParaRPr/>
          </a:p>
          <a:p>
            <a:pPr marL="0" lvl="0" indent="0" algn="l" rtl="0">
              <a:spcBef>
                <a:spcPts val="0"/>
              </a:spcBef>
              <a:spcAft>
                <a:spcPts val="0"/>
              </a:spcAft>
              <a:buClr>
                <a:schemeClr val="dk1"/>
              </a:buClr>
              <a:buSzPts val="1100"/>
              <a:buFont typeface="Arial"/>
              <a:buNone/>
            </a:pPr>
            <a:r>
              <a:rPr lang="ko"/>
              <a:t>This is calculated by simply adding up the positions of the neighbors and dividing by the number of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All neighbors have the same weight, and distant neighbors are included in the calculation equally. </a:t>
            </a:r>
            <a:r>
              <a:rPr lang="ko">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 </a:t>
            </a:r>
            <a:endParaRPr/>
          </a:p>
          <a:p>
            <a:pPr marL="0" lvl="0" indent="0" algn="l" rtl="0">
              <a:spcBef>
                <a:spcPts val="0"/>
              </a:spcBef>
              <a:spcAft>
                <a:spcPts val="0"/>
              </a:spcAft>
              <a:buClr>
                <a:schemeClr val="dk1"/>
              </a:buClr>
              <a:buSzPts val="1100"/>
              <a:buFont typeface="Arial"/>
              <a:buNone/>
            </a:pPr>
            <a:r>
              <a:rPr lang="ko"/>
              <a:t>This method is computationally simple and works well in uniformly distributed environments, but it has the disadvantage of potentially distorting the center point due to distant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20d1c3c050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20d1c3c05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The Weighted method uses distance-based weights to calculate the center point. It gives closer neighbors more influence, while farther away neighbors are relatively ignored.</a:t>
            </a:r>
            <a:endParaRPr/>
          </a:p>
          <a:p>
            <a:pPr marL="0" lvl="0" indent="0" algn="l" rtl="0">
              <a:spcBef>
                <a:spcPts val="0"/>
              </a:spcBef>
              <a:spcAft>
                <a:spcPts val="0"/>
              </a:spcAft>
              <a:buNone/>
            </a:pPr>
            <a:endParaRPr/>
          </a:p>
          <a:p>
            <a:pPr marL="0" lvl="0" indent="0" algn="l" rtl="0">
              <a:spcBef>
                <a:spcPts val="0"/>
              </a:spcBef>
              <a:spcAft>
                <a:spcPts val="0"/>
              </a:spcAft>
              <a:buNone/>
            </a:pPr>
            <a:r>
              <a:rPr lang="ko"/>
              <a:t>This method provides more realistic aggregation behavior in dense situations. In particular, it drives natural clustering because it moves towards the nearest neighbor.</a:t>
            </a:r>
            <a:endParaRPr/>
          </a:p>
          <a:p>
            <a:pPr marL="0" lvl="0" indent="0" algn="l" rtl="0">
              <a:spcBef>
                <a:spcPts val="0"/>
              </a:spcBef>
              <a:spcAft>
                <a:spcPts val="0"/>
              </a:spcAft>
              <a:buNone/>
            </a:pPr>
            <a:r>
              <a:rPr lang="ko"/>
              <a:t>However, the downside is that it is slightly more computationally intensive.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1f2f0cae9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1f2f0cae9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Here is the Boids demo.</a:t>
            </a:r>
            <a:br>
              <a:rPr lang="ko" dirty="0"/>
            </a:br>
            <a:r>
              <a:rPr lang="ko" dirty="0"/>
              <a:t>Here's a brief overview of the features: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ko" dirty="0"/>
              <a:t>First, We implemented a feature to set the Separation Mode. You can modify the Separation Mode by clicking each button.</a:t>
            </a:r>
            <a:endParaRPr dirty="0"/>
          </a:p>
          <a:p>
            <a:pPr marL="0" lvl="0" indent="0" algn="l" rtl="0">
              <a:spcBef>
                <a:spcPts val="0"/>
              </a:spcBef>
              <a:spcAft>
                <a:spcPts val="0"/>
              </a:spcAft>
              <a:buClr>
                <a:schemeClr val="dk1"/>
              </a:buClr>
              <a:buSzPts val="1100"/>
              <a:buFont typeface="Arial"/>
              <a:buNone/>
            </a:pPr>
            <a:r>
              <a:rPr lang="ko" dirty="0"/>
              <a:t>Next, there is a feature to set the Cohesion Mode. Similarly, you can adjust the Cohesion Mode by clicking the corresponding buttons.</a:t>
            </a:r>
            <a:endParaRPr dirty="0"/>
          </a:p>
          <a:p>
            <a:pPr marL="0" lvl="0" indent="0" algn="l" rtl="0">
              <a:spcBef>
                <a:spcPts val="0"/>
              </a:spcBef>
              <a:spcAft>
                <a:spcPts val="0"/>
              </a:spcAft>
              <a:buClr>
                <a:schemeClr val="dk1"/>
              </a:buClr>
              <a:buSzPts val="1100"/>
              <a:buFont typeface="Arial"/>
              <a:buNone/>
            </a:pPr>
            <a:r>
              <a:rPr lang="ko" dirty="0"/>
              <a:t>Below that, there is a function to create new objects. The position of the objects can be modified based on the button you click.</a:t>
            </a:r>
            <a:endParaRPr dirty="0"/>
          </a:p>
          <a:p>
            <a:pPr marL="0" lvl="0" indent="0" algn="l" rtl="0">
              <a:spcBef>
                <a:spcPts val="0"/>
              </a:spcBef>
              <a:spcAft>
                <a:spcPts val="0"/>
              </a:spcAft>
              <a:buClr>
                <a:schemeClr val="dk1"/>
              </a:buClr>
              <a:buSzPts val="1100"/>
              <a:buFont typeface="Arial"/>
              <a:buNone/>
            </a:pPr>
            <a:r>
              <a:rPr lang="ko" dirty="0"/>
              <a:t>In the bottom-left corner, there is a feature to adjust the parameters of the objects. You can modify these parameters using sliders.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 dirty="0"/>
              <a:t>(After playing demo)</a:t>
            </a:r>
            <a:endParaRPr dirty="0"/>
          </a:p>
          <a:p>
            <a:pPr marL="0" lvl="0" indent="0" algn="l" rtl="0">
              <a:spcBef>
                <a:spcPts val="0"/>
              </a:spcBef>
              <a:spcAft>
                <a:spcPts val="0"/>
              </a:spcAft>
              <a:buNone/>
            </a:pPr>
            <a:r>
              <a:rPr lang="ko" dirty="0"/>
              <a:t>After creating the Boids algorithm, we decided to adjust the parameters to observe the differences. For a clear comparison, the direction each individual faces was set to a circular sphere in the demo, and we modified various parameters to observe changes in the swarm.</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20d1c3c05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20d1c3c05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Here is an analysis of the differences between the Separation algorithms.</a:t>
            </a:r>
            <a:endParaRPr/>
          </a:p>
          <a:p>
            <a:pPr marL="0" lvl="0" indent="0" algn="l" rtl="0">
              <a:spcBef>
                <a:spcPts val="0"/>
              </a:spcBef>
              <a:spcAft>
                <a:spcPts val="0"/>
              </a:spcAft>
              <a:buClr>
                <a:schemeClr val="dk1"/>
              </a:buClr>
              <a:buSzPts val="1100"/>
              <a:buFont typeface="Arial"/>
              <a:buNone/>
            </a:pPr>
            <a:r>
              <a:rPr lang="ko"/>
              <a:t>We conducted an experiment to compare the two algorithms, Linear and Inverse Square. In both experiments, objects start at random points.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They looks slightly different.</a:t>
            </a:r>
            <a:endParaRPr/>
          </a:p>
          <a:p>
            <a:pPr marL="0" lvl="0" indent="0" algn="l" rtl="0">
              <a:spcBef>
                <a:spcPts val="0"/>
              </a:spcBef>
              <a:spcAft>
                <a:spcPts val="0"/>
              </a:spcAft>
              <a:buClr>
                <a:schemeClr val="dk1"/>
              </a:buClr>
              <a:buSzPts val="1100"/>
              <a:buFont typeface="Arial"/>
              <a:buNone/>
            </a:pPr>
            <a:r>
              <a:rPr lang="ko"/>
              <a:t>The results showed that the Inverse Square method resolves conflicts faster, because it is more sensitive to close neighbors.</a:t>
            </a:r>
            <a:endParaRPr/>
          </a:p>
          <a:p>
            <a:pPr marL="0" lvl="0" indent="0" algn="l" rtl="0">
              <a:spcBef>
                <a:spcPts val="0"/>
              </a:spcBef>
              <a:spcAft>
                <a:spcPts val="0"/>
              </a:spcAft>
              <a:buClr>
                <a:schemeClr val="dk1"/>
              </a:buClr>
              <a:buSzPts val="1100"/>
              <a:buFont typeface="Arial"/>
              <a:buNone/>
            </a:pPr>
            <a:r>
              <a:rPr lang="ko"/>
              <a:t>and the entire population aligns faster, while the Linear method is slower, because of its uniform reaction strength.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1f2ad4c5c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1f2ad4c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Flocking refers to the natural phenomenon where animals such as flocks of birds or schools of fish move together as a group.</a:t>
            </a:r>
            <a:endParaRPr/>
          </a:p>
          <a:p>
            <a:pPr marL="0" lvl="0" indent="0" algn="l" rtl="0">
              <a:spcBef>
                <a:spcPts val="0"/>
              </a:spcBef>
              <a:spcAft>
                <a:spcPts val="0"/>
              </a:spcAft>
              <a:buNone/>
            </a:pPr>
            <a:r>
              <a:rPr lang="ko"/>
              <a:t>In this process, each individual moves according to specific rules, creating harmonious and efficient movement.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u="sng">
                <a:solidFill>
                  <a:schemeClr val="hlink"/>
                </a:solidFill>
                <a:hlinkClick r:id="rId3"/>
              </a:rPr>
              <a:t>https://www.farmanddairy.com/top-stories/birds-of-a-feather-flocking/849257.html</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https://www.shutterstock.com/ko/search/fish-flock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20d1c3c05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20d1c3c0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Generating all objects from a single point also produced similar results.</a:t>
            </a:r>
            <a:endParaRPr/>
          </a:p>
          <a:p>
            <a:pPr marL="0" lvl="0" indent="0" algn="l" rtl="0">
              <a:spcBef>
                <a:spcPts val="0"/>
              </a:spcBef>
              <a:spcAft>
                <a:spcPts val="0"/>
              </a:spcAft>
              <a:buClr>
                <a:schemeClr val="dk1"/>
              </a:buClr>
              <a:buSzPts val="1100"/>
              <a:buFont typeface="Arial"/>
              <a:buNone/>
            </a:pPr>
            <a:r>
              <a:rPr lang="ko"/>
              <a:t>But in the process, we were able to see that the way they spread when they were created is different - the Inverse Square method spreads faster!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1f2f0cae9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1f2f0cae9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disabled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1f2f0cae9e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1f2f0cae9e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Next, We compared the Center Mode and Weighted Mode within the Cohesion feature.</a:t>
            </a:r>
            <a:endParaRPr dirty="0"/>
          </a:p>
          <a:p>
            <a:pPr marL="0" lvl="0" indent="0" algn="l" rtl="0">
              <a:spcBef>
                <a:spcPts val="0"/>
              </a:spcBef>
              <a:spcAft>
                <a:spcPts val="0"/>
              </a:spcAft>
              <a:buClr>
                <a:schemeClr val="dk1"/>
              </a:buClr>
              <a:buSzPts val="1100"/>
              <a:buFont typeface="Arial"/>
              <a:buNone/>
            </a:pPr>
            <a:r>
              <a:rPr lang="ko" dirty="0"/>
              <a:t>In both experiments, all objects were randomly generated at different positions.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ko" dirty="0"/>
              <a:t>In Center Mode, the objects tend to individually move toward the center. in contrast, Weighted Mode appears to be more consistent in movement,</a:t>
            </a:r>
            <a:endParaRPr dirty="0"/>
          </a:p>
          <a:p>
            <a:pPr marL="0" lvl="0" indent="0" algn="l" rtl="0">
              <a:spcBef>
                <a:spcPts val="0"/>
              </a:spcBef>
              <a:spcAft>
                <a:spcPts val="0"/>
              </a:spcAft>
              <a:buClr>
                <a:schemeClr val="dk1"/>
              </a:buClr>
              <a:buSzPts val="1100"/>
              <a:buFont typeface="Arial"/>
              <a:buNone/>
            </a:pPr>
            <a:r>
              <a:rPr lang="ko" dirty="0"/>
              <a:t>as it is influenced by nearby neighbors, increasing the likelihood of forming multiple groups.</a:t>
            </a:r>
            <a:endParaRPr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f2f0cae9e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f2f0cae9e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The four images above are comparative images according to each mode.</a:t>
            </a:r>
            <a:endParaRPr dirty="0"/>
          </a:p>
          <a:p>
            <a:pPr marL="0" lvl="0" indent="0" algn="l" rtl="0">
              <a:spcBef>
                <a:spcPts val="0"/>
              </a:spcBef>
              <a:spcAft>
                <a:spcPts val="0"/>
              </a:spcAft>
              <a:buNone/>
            </a:pPr>
            <a:r>
              <a:rPr lang="ko" dirty="0"/>
              <a:t>The differences between them may not be easily noticeable, but there were distinctions in the clustering process and their calculation methods, as demonstrated in the comparison.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f2f0cae9e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1f2f0cae9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 Based on the above results, we were able to summarize the following findings:</a:t>
            </a:r>
            <a:endParaRPr/>
          </a:p>
          <a:p>
            <a:pPr marL="0" lvl="0" indent="0" algn="l" rtl="0">
              <a:spcBef>
                <a:spcPts val="0"/>
              </a:spcBef>
              <a:spcAft>
                <a:spcPts val="0"/>
              </a:spcAft>
              <a:buClr>
                <a:schemeClr val="dk1"/>
              </a:buClr>
              <a:buSzPts val="1100"/>
              <a:buFont typeface="Arial"/>
              <a:buNone/>
            </a:pPr>
            <a:r>
              <a:rPr lang="ko"/>
              <a:t>For Linear Mode, the average distance and standard deviation of distances were found to be larger.</a:t>
            </a:r>
            <a:endParaRPr/>
          </a:p>
          <a:p>
            <a:pPr marL="0" lvl="0" indent="0" algn="l" rtl="0">
              <a:spcBef>
                <a:spcPts val="0"/>
              </a:spcBef>
              <a:spcAft>
                <a:spcPts val="0"/>
              </a:spcAft>
              <a:buClr>
                <a:schemeClr val="dk1"/>
              </a:buClr>
              <a:buSzPts val="1100"/>
              <a:buFont typeface="Arial"/>
              <a:buNone/>
            </a:pPr>
            <a:r>
              <a:rPr lang="ko"/>
              <a:t>Weighted Mode showed a higher maximum value / for the standard deviation of distances.</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1f2f0cae9e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1f2f0cae9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Through this study, we learned the roles of each component of the Boids algorithm, and which parameters need to be adjusted to achieve our desired outcomes.</a:t>
            </a:r>
            <a:endParaRPr/>
          </a:p>
          <a:p>
            <a:pPr marL="0" lvl="0" indent="0" algn="l" rtl="0">
              <a:spcBef>
                <a:spcPts val="0"/>
              </a:spcBef>
              <a:spcAft>
                <a:spcPts val="0"/>
              </a:spcAft>
              <a:buNone/>
            </a:pPr>
            <a:r>
              <a:rPr lang="ko"/>
              <a:t>For example, if we want to create Boids with VERY large bodies, well, we have to increase the Separation Weights and Separation Radius is better!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1f2f0cae9e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1f2f0cae9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Thank you for listening!</a:t>
            </a:r>
            <a:endParaRPr/>
          </a:p>
          <a:p>
            <a:pPr marL="0" lvl="0" indent="0" algn="l" rtl="0">
              <a:spcBef>
                <a:spcPts val="0"/>
              </a:spcBef>
              <a:spcAft>
                <a:spcPts val="0"/>
              </a:spcAft>
              <a:buNone/>
            </a:pPr>
            <a:r>
              <a:rPr lang="ko"/>
              <a:t>//If you have any questions, please feel free to ask!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https://people.utm.my/shahabuddin/?p=7474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1f2f0cae9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1f2f0cae9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In 1986, Craig Reynolds developed the Boids algorithm.</a:t>
            </a:r>
            <a:endParaRPr/>
          </a:p>
          <a:p>
            <a:pPr marL="0" lvl="0" indent="0" algn="l" rtl="0">
              <a:spcBef>
                <a:spcPts val="0"/>
              </a:spcBef>
              <a:spcAft>
                <a:spcPts val="0"/>
              </a:spcAft>
              <a:buNone/>
            </a:pPr>
            <a:r>
              <a:rPr lang="ko"/>
              <a:t>This is a swarm simulation technique that focuses on mimicking the flocking behavior just described. Because this algorithm can naturally emulate the behavior of animals moving in groups, it is frequently used in areas such as game AI. In particular, in game development, it can be used to implement the natural movements of NPCs, making it a very important algorithm in AI technology.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u="sng">
                <a:solidFill>
                  <a:schemeClr val="hlink"/>
                </a:solidFill>
                <a:hlinkClick r:id="rId3"/>
              </a:rPr>
              <a:t>https://www.red3d.com/cwr/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1f2f0cae9e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f2f0cae9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The Boids algorithm follows three basic rules: Separation, Alignment, and Cohesion.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The Boids algorithm follows three basic rules: Separation, Alignment, Cohesion.</a:t>
            </a:r>
            <a:endParaRPr/>
          </a:p>
          <a:p>
            <a:pPr marL="0" lvl="0" indent="0" algn="l" rtl="0">
              <a:spcBef>
                <a:spcPts val="0"/>
              </a:spcBef>
              <a:spcAft>
                <a:spcPts val="0"/>
              </a:spcAft>
              <a:buClr>
                <a:schemeClr val="dk1"/>
              </a:buClr>
              <a:buSzPts val="1100"/>
              <a:buFont typeface="Arial"/>
              <a:buNone/>
            </a:pPr>
            <a:r>
              <a:rPr lang="ko"/>
              <a:t>Separation: This rule involves each individual trying to maintain a distance from nearby individuals. It prevents collisions and ensures that individuals do not become excessively crowded.</a:t>
            </a:r>
            <a:endParaRPr/>
          </a:p>
          <a:p>
            <a:pPr marL="0" lvl="0" indent="0" algn="l" rtl="0">
              <a:spcBef>
                <a:spcPts val="0"/>
              </a:spcBef>
              <a:spcAft>
                <a:spcPts val="0"/>
              </a:spcAft>
              <a:buClr>
                <a:schemeClr val="dk1"/>
              </a:buClr>
              <a:buSzPts val="1100"/>
              <a:buFont typeface="Arial"/>
              <a:buNone/>
            </a:pPr>
            <a:r>
              <a:rPr lang="ko"/>
              <a:t>Alignment: This rule requires each individual to match the average direction of movement of its neighboring individuals. It helps maintain a consistent direction for the entire group.</a:t>
            </a:r>
            <a:endParaRPr/>
          </a:p>
          <a:p>
            <a:pPr marL="0" lvl="0" indent="0" algn="l" rtl="0">
              <a:spcBef>
                <a:spcPts val="0"/>
              </a:spcBef>
              <a:spcAft>
                <a:spcPts val="0"/>
              </a:spcAft>
              <a:buClr>
                <a:schemeClr val="dk1"/>
              </a:buClr>
              <a:buSzPts val="1100"/>
              <a:buFont typeface="Arial"/>
              <a:buNone/>
            </a:pPr>
            <a:r>
              <a:rPr lang="ko"/>
              <a:t>Cohesion: This rule causes each individual to move towards the center of the surrounding individuals. It prevents individuals from dispersing and makes the group appear as a single cohesive unit.</a:t>
            </a:r>
            <a:br>
              <a:rPr lang="ko"/>
            </a:br>
            <a:r>
              <a:rPr lang="ko"/>
              <a:t>Based on these three rules, various swarm simulations can be created through parameter adjustments.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u="sng">
                <a:solidFill>
                  <a:schemeClr val="hlink"/>
                </a:solidFill>
                <a:hlinkClick r:id="rId3"/>
              </a:rPr>
              <a:t>https://www.red3d.com/cwr/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1f2f0cae9e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1f2f0cae9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[Disabled Slide]</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f2f0cae9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f2f0cae9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We decided to implement the Boid algorithm in Unity and apply different algorithms to the separation and cohesion processes to compare and analyze the differences.</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For a clear comparison, we set the direction of each object in the demo to be a circular sphere and added six modifiable parameters to make it easier to observe the changes in the clusters.</a:t>
            </a:r>
            <a:endParaRPr>
              <a:solidFill>
                <a:schemeClr val="dk1"/>
              </a:solidFill>
            </a:endParaRPr>
          </a:p>
          <a:p>
            <a:pPr marL="0" lvl="0" indent="0" algn="l" rtl="0">
              <a:spcBef>
                <a:spcPts val="0"/>
              </a:spcBef>
              <a:spcAft>
                <a:spcPts val="0"/>
              </a:spcAft>
              <a:buNone/>
            </a:pPr>
            <a:br>
              <a:rPr lang="ko"/>
            </a:br>
            <a:br>
              <a:rPr lang="ko"/>
            </a:br>
            <a:r>
              <a:rPr lang="ko"/>
              <a:t>First, Speed. This variable changes the speed at which each individual moves. We found that increasing the speed causes each individual to move faster, potentially reducing cohesion, while decreasing the speed too much can make the group appear too clumped.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1f2f0cae9e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1f2f0cae9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Second, Neighbor Radius. This value represents the range within which each individual recognizes surrounding individuals. When this value increases, we observed that individuals interact with more members, resulting in more consistent group behavior.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1f2f0cae9e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1f2f0cae9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Third, Separation Radius. This value represents the minimum distance between individuals. We observed that increasing this value causes individuals to try to keep farther apart from each other.</a:t>
            </a:r>
            <a:endParaRPr/>
          </a:p>
          <a:p>
            <a:pPr marL="0" lvl="0" indent="0" algn="l" rtl="0">
              <a:spcBef>
                <a:spcPts val="0"/>
              </a:spcBef>
              <a:spcAft>
                <a:spcPts val="0"/>
              </a:spcAft>
              <a:buNone/>
            </a:pPr>
            <a:endParaRPr/>
          </a:p>
          <a:p>
            <a:pPr marL="0" lvl="0" indent="0" algn="l" rtl="0">
              <a:spcBef>
                <a:spcPts val="0"/>
              </a:spcBef>
              <a:spcAft>
                <a:spcPts val="0"/>
              </a:spcAft>
              <a:buNone/>
            </a:pPr>
            <a:r>
              <a:rPr lang="ko"/>
              <a:t>image//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1f2f0cae9e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f2f0cae9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Fourthm Separation Weight. This value indicates the extent to which individuals push each other away. We found that increasing this value causes individuals to push each other away more, increasing the distance between them.</a:t>
            </a:r>
            <a:endParaRPr/>
          </a:p>
          <a:p>
            <a:pPr marL="0" lvl="0" indent="0" algn="l" rtl="0">
              <a:spcBef>
                <a:spcPts val="0"/>
              </a:spcBef>
              <a:spcAft>
                <a:spcPts val="0"/>
              </a:spcAft>
              <a:buNone/>
            </a:pPr>
            <a:endParaRPr/>
          </a:p>
          <a:p>
            <a:pPr marL="0" lvl="0" indent="0" algn="l" rtl="0">
              <a:spcBef>
                <a:spcPts val="0"/>
              </a:spcBef>
              <a:spcAft>
                <a:spcPts val="0"/>
              </a:spcAft>
              <a:buNone/>
            </a:pPr>
            <a:r>
              <a:rPr lang="ko"/>
              <a:t>one another//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gif"/></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gif"/></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gif"/></Relationships>
</file>

<file path=ppt/slides/_rels/slide2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1.gif"/><Relationship Id="rId5" Type="http://schemas.openxmlformats.org/officeDocument/2006/relationships/image" Target="../media/image29.gif"/><Relationship Id="rId4" Type="http://schemas.openxmlformats.org/officeDocument/2006/relationships/image" Target="../media/image30.gif"/></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ko"/>
              <a:t>CS380</a:t>
            </a:r>
            <a:endParaRPr/>
          </a:p>
          <a:p>
            <a:pPr marL="0" lvl="0" indent="0" algn="ctr" rtl="0">
              <a:spcBef>
                <a:spcPts val="0"/>
              </a:spcBef>
              <a:spcAft>
                <a:spcPts val="0"/>
              </a:spcAft>
              <a:buNone/>
            </a:pPr>
            <a:r>
              <a:rPr lang="ko"/>
              <a:t>Flocking Research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Alignment Weight</a:t>
            </a:r>
            <a:endParaRPr/>
          </a:p>
        </p:txBody>
      </p:sp>
      <p:sp>
        <p:nvSpPr>
          <p:cNvPr id="128" name="Google Shape;128;p22"/>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alignment weight 1</a:t>
            </a:r>
            <a:endParaRPr sz="1800">
              <a:solidFill>
                <a:schemeClr val="dk2"/>
              </a:solidFill>
            </a:endParaRPr>
          </a:p>
        </p:txBody>
      </p:sp>
      <p:sp>
        <p:nvSpPr>
          <p:cNvPr id="129" name="Google Shape;129;p22"/>
          <p:cNvSpPr txBox="1"/>
          <p:nvPr/>
        </p:nvSpPr>
        <p:spPr>
          <a:xfrm>
            <a:off x="56847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alignment weight 10</a:t>
            </a:r>
            <a:endParaRPr sz="1800">
              <a:solidFill>
                <a:schemeClr val="dk2"/>
              </a:solidFill>
            </a:endParaRPr>
          </a:p>
        </p:txBody>
      </p:sp>
      <p:pic>
        <p:nvPicPr>
          <p:cNvPr id="130" name="Google Shape;130;p22"/>
          <p:cNvPicPr preferRelativeResize="0"/>
          <p:nvPr/>
        </p:nvPicPr>
        <p:blipFill>
          <a:blip r:embed="rId3">
            <a:alphaModFix/>
          </a:blip>
          <a:stretch>
            <a:fillRect/>
          </a:stretch>
        </p:blipFill>
        <p:spPr>
          <a:xfrm>
            <a:off x="0" y="1224014"/>
            <a:ext cx="4500000" cy="2520000"/>
          </a:xfrm>
          <a:prstGeom prst="rect">
            <a:avLst/>
          </a:prstGeom>
          <a:noFill/>
          <a:ln>
            <a:noFill/>
          </a:ln>
        </p:spPr>
      </p:pic>
      <p:pic>
        <p:nvPicPr>
          <p:cNvPr id="131" name="Google Shape;131;p22"/>
          <p:cNvPicPr preferRelativeResize="0"/>
          <p:nvPr/>
        </p:nvPicPr>
        <p:blipFill>
          <a:blip r:embed="rId4">
            <a:alphaModFix/>
          </a:blip>
          <a:stretch>
            <a:fillRect/>
          </a:stretch>
        </p:blipFill>
        <p:spPr>
          <a:xfrm>
            <a:off x="4644000" y="1224000"/>
            <a:ext cx="4500000" cy="25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Weight</a:t>
            </a:r>
            <a:endParaRPr/>
          </a:p>
        </p:txBody>
      </p:sp>
      <p:sp>
        <p:nvSpPr>
          <p:cNvPr id="137" name="Google Shape;137;p23"/>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cohesion weight 1.5</a:t>
            </a:r>
            <a:endParaRPr sz="1800">
              <a:solidFill>
                <a:schemeClr val="dk2"/>
              </a:solidFill>
            </a:endParaRPr>
          </a:p>
        </p:txBody>
      </p:sp>
      <p:sp>
        <p:nvSpPr>
          <p:cNvPr id="138" name="Google Shape;138;p23"/>
          <p:cNvSpPr txBox="1"/>
          <p:nvPr/>
        </p:nvSpPr>
        <p:spPr>
          <a:xfrm>
            <a:off x="5768025"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cohesion weight 10</a:t>
            </a:r>
            <a:endParaRPr sz="1800">
              <a:solidFill>
                <a:schemeClr val="dk2"/>
              </a:solidFill>
            </a:endParaRPr>
          </a:p>
        </p:txBody>
      </p:sp>
      <p:pic>
        <p:nvPicPr>
          <p:cNvPr id="139" name="Google Shape;139;p23"/>
          <p:cNvPicPr preferRelativeResize="0"/>
          <p:nvPr/>
        </p:nvPicPr>
        <p:blipFill>
          <a:blip r:embed="rId3">
            <a:alphaModFix/>
          </a:blip>
          <a:stretch>
            <a:fillRect/>
          </a:stretch>
        </p:blipFill>
        <p:spPr>
          <a:xfrm>
            <a:off x="0" y="1224004"/>
            <a:ext cx="4500000" cy="2520000"/>
          </a:xfrm>
          <a:prstGeom prst="rect">
            <a:avLst/>
          </a:prstGeom>
          <a:noFill/>
          <a:ln>
            <a:noFill/>
          </a:ln>
        </p:spPr>
      </p:pic>
      <p:pic>
        <p:nvPicPr>
          <p:cNvPr id="140" name="Google Shape;140;p23"/>
          <p:cNvPicPr preferRelativeResize="0"/>
          <p:nvPr/>
        </p:nvPicPr>
        <p:blipFill>
          <a:blip r:embed="rId4">
            <a:alphaModFix/>
          </a:blip>
          <a:stretch>
            <a:fillRect/>
          </a:stretch>
        </p:blipFill>
        <p:spPr>
          <a:xfrm>
            <a:off x="4644000" y="1224000"/>
            <a:ext cx="4500000" cy="25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Mode (Linear, Inverse Square)</a:t>
            </a:r>
            <a:endParaRPr/>
          </a:p>
        </p:txBody>
      </p:sp>
      <p:pic>
        <p:nvPicPr>
          <p:cNvPr id="146" name="Google Shape;146;p24"/>
          <p:cNvPicPr preferRelativeResize="0"/>
          <p:nvPr/>
        </p:nvPicPr>
        <p:blipFill>
          <a:blip r:embed="rId3">
            <a:alphaModFix/>
          </a:blip>
          <a:stretch>
            <a:fillRect/>
          </a:stretch>
        </p:blipFill>
        <p:spPr>
          <a:xfrm>
            <a:off x="1533300" y="1017725"/>
            <a:ext cx="5126531"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Mode - </a:t>
            </a:r>
            <a:r>
              <a:rPr lang="ko" b="1"/>
              <a:t>Linear</a:t>
            </a:r>
            <a:endParaRPr b="1"/>
          </a:p>
        </p:txBody>
      </p:sp>
      <p:pic>
        <p:nvPicPr>
          <p:cNvPr id="152" name="Google Shape;152;p25"/>
          <p:cNvPicPr preferRelativeResize="0"/>
          <p:nvPr/>
        </p:nvPicPr>
        <p:blipFill rotWithShape="1">
          <a:blip r:embed="rId3">
            <a:alphaModFix/>
          </a:blip>
          <a:srcRect r="47919" b="57614"/>
          <a:stretch/>
        </p:blipFill>
        <p:spPr>
          <a:xfrm>
            <a:off x="347650" y="1017725"/>
            <a:ext cx="2669925" cy="1619525"/>
          </a:xfrm>
          <a:prstGeom prst="rect">
            <a:avLst/>
          </a:prstGeom>
          <a:noFill/>
          <a:ln>
            <a:noFill/>
          </a:ln>
        </p:spPr>
      </p:pic>
      <p:sp>
        <p:nvSpPr>
          <p:cNvPr id="153" name="Google Shape;153;p25"/>
          <p:cNvSpPr txBox="1"/>
          <p:nvPr/>
        </p:nvSpPr>
        <p:spPr>
          <a:xfrm>
            <a:off x="2584875" y="3092050"/>
            <a:ext cx="21483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Separation Vec += </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54" name="Google Shape;154;p25"/>
          <p:cNvSpPr txBox="1"/>
          <p:nvPr/>
        </p:nvSpPr>
        <p:spPr>
          <a:xfrm>
            <a:off x="4606950" y="2986700"/>
            <a:ext cx="38994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Current Position − Neighbor Position</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55" name="Google Shape;155;p25"/>
          <p:cNvSpPr txBox="1"/>
          <p:nvPr/>
        </p:nvSpPr>
        <p:spPr>
          <a:xfrm>
            <a:off x="5918800" y="3254900"/>
            <a:ext cx="11709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Distance</a:t>
            </a:r>
            <a:endParaRPr sz="1800">
              <a:solidFill>
                <a:schemeClr val="dk1"/>
              </a:solidFill>
            </a:endParaRPr>
          </a:p>
          <a:p>
            <a:pPr marL="0" lvl="0" indent="0" algn="l" rtl="0">
              <a:spcBef>
                <a:spcPts val="0"/>
              </a:spcBef>
              <a:spcAft>
                <a:spcPts val="0"/>
              </a:spcAft>
              <a:buNone/>
            </a:pPr>
            <a:endParaRPr sz="1800">
              <a:solidFill>
                <a:schemeClr val="dk1"/>
              </a:solidFill>
            </a:endParaRPr>
          </a:p>
        </p:txBody>
      </p:sp>
      <p:cxnSp>
        <p:nvCxnSpPr>
          <p:cNvPr id="156" name="Google Shape;156;p25"/>
          <p:cNvCxnSpPr/>
          <p:nvPr/>
        </p:nvCxnSpPr>
        <p:spPr>
          <a:xfrm rot="10800000" flipH="1">
            <a:off x="4606950" y="3324200"/>
            <a:ext cx="3951000" cy="156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Mode - </a:t>
            </a:r>
            <a:r>
              <a:rPr lang="ko" b="1"/>
              <a:t>Inverse Square</a:t>
            </a:r>
            <a:endParaRPr b="1"/>
          </a:p>
        </p:txBody>
      </p:sp>
      <p:pic>
        <p:nvPicPr>
          <p:cNvPr id="162" name="Google Shape;162;p26"/>
          <p:cNvPicPr preferRelativeResize="0"/>
          <p:nvPr/>
        </p:nvPicPr>
        <p:blipFill rotWithShape="1">
          <a:blip r:embed="rId3">
            <a:alphaModFix/>
          </a:blip>
          <a:srcRect l="51945" t="59331" r="-4025" b="-1716"/>
          <a:stretch/>
        </p:blipFill>
        <p:spPr>
          <a:xfrm>
            <a:off x="6162375" y="2957550"/>
            <a:ext cx="2669925" cy="1619525"/>
          </a:xfrm>
          <a:prstGeom prst="rect">
            <a:avLst/>
          </a:prstGeom>
          <a:noFill/>
          <a:ln>
            <a:noFill/>
          </a:ln>
        </p:spPr>
      </p:pic>
      <p:sp>
        <p:nvSpPr>
          <p:cNvPr id="163" name="Google Shape;163;p26"/>
          <p:cNvSpPr txBox="1"/>
          <p:nvPr/>
        </p:nvSpPr>
        <p:spPr>
          <a:xfrm>
            <a:off x="443925" y="1790000"/>
            <a:ext cx="21483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Separation Vec += </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64" name="Google Shape;164;p26"/>
          <p:cNvSpPr txBox="1"/>
          <p:nvPr/>
        </p:nvSpPr>
        <p:spPr>
          <a:xfrm>
            <a:off x="2466000" y="1684650"/>
            <a:ext cx="38994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Current Position − Neighbor Position</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65" name="Google Shape;165;p26"/>
          <p:cNvSpPr txBox="1"/>
          <p:nvPr/>
        </p:nvSpPr>
        <p:spPr>
          <a:xfrm>
            <a:off x="3777850" y="1952850"/>
            <a:ext cx="17013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Distance^2</a:t>
            </a:r>
            <a:endParaRPr sz="1800">
              <a:solidFill>
                <a:schemeClr val="dk1"/>
              </a:solidFill>
            </a:endParaRPr>
          </a:p>
          <a:p>
            <a:pPr marL="0" lvl="0" indent="0" algn="l" rtl="0">
              <a:spcBef>
                <a:spcPts val="0"/>
              </a:spcBef>
              <a:spcAft>
                <a:spcPts val="0"/>
              </a:spcAft>
              <a:buNone/>
            </a:pPr>
            <a:endParaRPr sz="1800">
              <a:solidFill>
                <a:schemeClr val="dk1"/>
              </a:solidFill>
            </a:endParaRPr>
          </a:p>
        </p:txBody>
      </p:sp>
      <p:cxnSp>
        <p:nvCxnSpPr>
          <p:cNvPr id="166" name="Google Shape;166;p26"/>
          <p:cNvCxnSpPr/>
          <p:nvPr/>
        </p:nvCxnSpPr>
        <p:spPr>
          <a:xfrm rot="10800000" flipH="1">
            <a:off x="2466000" y="2022150"/>
            <a:ext cx="3951000" cy="156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Mode (Center, Weighted)</a:t>
            </a:r>
            <a:endParaRPr/>
          </a:p>
        </p:txBody>
      </p:sp>
      <p:pic>
        <p:nvPicPr>
          <p:cNvPr id="172" name="Google Shape;172;p27"/>
          <p:cNvPicPr preferRelativeResize="0"/>
          <p:nvPr/>
        </p:nvPicPr>
        <p:blipFill>
          <a:blip r:embed="rId3">
            <a:alphaModFix/>
          </a:blip>
          <a:stretch>
            <a:fillRect/>
          </a:stretch>
        </p:blipFill>
        <p:spPr>
          <a:xfrm>
            <a:off x="1985375" y="1081275"/>
            <a:ext cx="5126531"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Mode - </a:t>
            </a:r>
            <a:r>
              <a:rPr lang="ko" b="1"/>
              <a:t>Center</a:t>
            </a:r>
            <a:endParaRPr/>
          </a:p>
        </p:txBody>
      </p:sp>
      <p:pic>
        <p:nvPicPr>
          <p:cNvPr id="178" name="Google Shape;178;p28"/>
          <p:cNvPicPr preferRelativeResize="0"/>
          <p:nvPr/>
        </p:nvPicPr>
        <p:blipFill rotWithShape="1">
          <a:blip r:embed="rId3">
            <a:alphaModFix/>
          </a:blip>
          <a:srcRect r="48384" b="57630"/>
          <a:stretch/>
        </p:blipFill>
        <p:spPr>
          <a:xfrm>
            <a:off x="517300" y="1063800"/>
            <a:ext cx="2646051" cy="1618925"/>
          </a:xfrm>
          <a:prstGeom prst="rect">
            <a:avLst/>
          </a:prstGeom>
          <a:noFill/>
          <a:ln>
            <a:noFill/>
          </a:ln>
        </p:spPr>
      </p:pic>
      <p:pic>
        <p:nvPicPr>
          <p:cNvPr id="179" name="Google Shape;179;p28"/>
          <p:cNvPicPr preferRelativeResize="0"/>
          <p:nvPr/>
        </p:nvPicPr>
        <p:blipFill>
          <a:blip r:embed="rId4">
            <a:alphaModFix/>
          </a:blip>
          <a:stretch>
            <a:fillRect/>
          </a:stretch>
        </p:blipFill>
        <p:spPr>
          <a:xfrm>
            <a:off x="3277050" y="2571750"/>
            <a:ext cx="4900525" cy="92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Mode - </a:t>
            </a:r>
            <a:r>
              <a:rPr lang="ko" b="1"/>
              <a:t>Weighted</a:t>
            </a:r>
            <a:endParaRPr/>
          </a:p>
        </p:txBody>
      </p:sp>
      <p:pic>
        <p:nvPicPr>
          <p:cNvPr id="185" name="Google Shape;185;p29"/>
          <p:cNvPicPr preferRelativeResize="0"/>
          <p:nvPr/>
        </p:nvPicPr>
        <p:blipFill rotWithShape="1">
          <a:blip r:embed="rId3">
            <a:alphaModFix/>
          </a:blip>
          <a:srcRect l="51140" t="59020" r="-2756" b="-1389"/>
          <a:stretch/>
        </p:blipFill>
        <p:spPr>
          <a:xfrm>
            <a:off x="6132900" y="3335825"/>
            <a:ext cx="2646051" cy="1618925"/>
          </a:xfrm>
          <a:prstGeom prst="rect">
            <a:avLst/>
          </a:prstGeom>
          <a:noFill/>
          <a:ln>
            <a:noFill/>
          </a:ln>
        </p:spPr>
      </p:pic>
      <p:pic>
        <p:nvPicPr>
          <p:cNvPr id="186" name="Google Shape;186;p29"/>
          <p:cNvPicPr preferRelativeResize="0"/>
          <p:nvPr/>
        </p:nvPicPr>
        <p:blipFill>
          <a:blip r:embed="rId4">
            <a:alphaModFix/>
          </a:blip>
          <a:stretch>
            <a:fillRect/>
          </a:stretch>
        </p:blipFill>
        <p:spPr>
          <a:xfrm>
            <a:off x="960200" y="2436250"/>
            <a:ext cx="7014549" cy="799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Boids Demo</a:t>
            </a:r>
            <a:endParaRPr/>
          </a:p>
        </p:txBody>
      </p:sp>
      <p:pic>
        <p:nvPicPr>
          <p:cNvPr id="192" name="Google Shape;192;p30"/>
          <p:cNvPicPr preferRelativeResize="0"/>
          <p:nvPr/>
        </p:nvPicPr>
        <p:blipFill>
          <a:blip r:embed="rId3">
            <a:alphaModFix/>
          </a:blip>
          <a:stretch>
            <a:fillRect/>
          </a:stretch>
        </p:blipFill>
        <p:spPr>
          <a:xfrm>
            <a:off x="1335500" y="1059050"/>
            <a:ext cx="6825500"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Separation : Linear &amp; Inverse Square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r>
              <a:rPr lang="ko"/>
              <a:t> </a:t>
            </a:r>
            <a:endParaRPr/>
          </a:p>
          <a:p>
            <a:pPr marL="0" lvl="0" indent="0" algn="l" rtl="0">
              <a:spcBef>
                <a:spcPts val="0"/>
              </a:spcBef>
              <a:spcAft>
                <a:spcPts val="0"/>
              </a:spcAft>
              <a:buNone/>
            </a:pPr>
            <a:endParaRPr/>
          </a:p>
        </p:txBody>
      </p:sp>
      <p:sp>
        <p:nvSpPr>
          <p:cNvPr id="198" name="Google Shape;198;p31"/>
          <p:cNvSpPr txBox="1"/>
          <p:nvPr/>
        </p:nvSpPr>
        <p:spPr>
          <a:xfrm>
            <a:off x="180000" y="4122000"/>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Linear </a:t>
            </a:r>
            <a:endParaRPr sz="1800">
              <a:solidFill>
                <a:schemeClr val="dk2"/>
              </a:solidFill>
            </a:endParaRPr>
          </a:p>
        </p:txBody>
      </p:sp>
      <p:sp>
        <p:nvSpPr>
          <p:cNvPr id="199" name="Google Shape;199;p31"/>
          <p:cNvSpPr txBox="1"/>
          <p:nvPr/>
        </p:nvSpPr>
        <p:spPr>
          <a:xfrm>
            <a:off x="4860000" y="4122000"/>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Inverse Square </a:t>
            </a:r>
            <a:endParaRPr sz="1800">
              <a:solidFill>
                <a:schemeClr val="dk2"/>
              </a:solidFill>
            </a:endParaRPr>
          </a:p>
        </p:txBody>
      </p:sp>
      <p:pic>
        <p:nvPicPr>
          <p:cNvPr id="200" name="Google Shape;200;p31"/>
          <p:cNvPicPr preferRelativeResize="0"/>
          <p:nvPr/>
        </p:nvPicPr>
        <p:blipFill>
          <a:blip r:embed="rId3">
            <a:alphaModFix/>
          </a:blip>
          <a:stretch>
            <a:fillRect/>
          </a:stretch>
        </p:blipFill>
        <p:spPr>
          <a:xfrm>
            <a:off x="4644000" y="1584000"/>
            <a:ext cx="4500000" cy="2520000"/>
          </a:xfrm>
          <a:prstGeom prst="rect">
            <a:avLst/>
          </a:prstGeom>
          <a:noFill/>
          <a:ln>
            <a:noFill/>
          </a:ln>
        </p:spPr>
      </p:pic>
      <p:pic>
        <p:nvPicPr>
          <p:cNvPr id="201" name="Google Shape;201;p31"/>
          <p:cNvPicPr preferRelativeResize="0"/>
          <p:nvPr/>
        </p:nvPicPr>
        <p:blipFill>
          <a:blip r:embed="rId4">
            <a:alphaModFix/>
          </a:blip>
          <a:stretch>
            <a:fillRect/>
          </a:stretch>
        </p:blipFill>
        <p:spPr>
          <a:xfrm>
            <a:off x="0" y="1584000"/>
            <a:ext cx="4500000" cy="2520000"/>
          </a:xfrm>
          <a:prstGeom prst="rect">
            <a:avLst/>
          </a:prstGeom>
          <a:noFill/>
          <a:ln>
            <a:noFill/>
          </a:ln>
        </p:spPr>
      </p:pic>
      <p:sp>
        <p:nvSpPr>
          <p:cNvPr id="202" name="Google Shape;202;p31"/>
          <p:cNvSpPr txBox="1"/>
          <p:nvPr/>
        </p:nvSpPr>
        <p:spPr>
          <a:xfrm>
            <a:off x="363950" y="1152000"/>
            <a:ext cx="4404000" cy="34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ko" sz="1800">
                <a:solidFill>
                  <a:schemeClr val="dk1"/>
                </a:solidFill>
              </a:rPr>
              <a:t>Start in random position</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What is Flock?</a:t>
            </a:r>
            <a:endParaRPr/>
          </a:p>
        </p:txBody>
      </p:sp>
      <p:pic>
        <p:nvPicPr>
          <p:cNvPr id="60" name="Google Shape;60;p14"/>
          <p:cNvPicPr preferRelativeResize="0"/>
          <p:nvPr/>
        </p:nvPicPr>
        <p:blipFill>
          <a:blip r:embed="rId3">
            <a:alphaModFix/>
          </a:blip>
          <a:stretch>
            <a:fillRect/>
          </a:stretch>
        </p:blipFill>
        <p:spPr>
          <a:xfrm>
            <a:off x="656849" y="1213987"/>
            <a:ext cx="3532155" cy="2526675"/>
          </a:xfrm>
          <a:prstGeom prst="rect">
            <a:avLst/>
          </a:prstGeom>
          <a:noFill/>
          <a:ln>
            <a:noFill/>
          </a:ln>
        </p:spPr>
      </p:pic>
      <p:sp>
        <p:nvSpPr>
          <p:cNvPr id="61" name="Google Shape;61;p14"/>
          <p:cNvSpPr txBox="1"/>
          <p:nvPr/>
        </p:nvSpPr>
        <p:spPr>
          <a:xfrm>
            <a:off x="1561925" y="3936900"/>
            <a:ext cx="17220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Bird flock</a:t>
            </a:r>
            <a:endParaRPr sz="1800">
              <a:solidFill>
                <a:schemeClr val="dk2"/>
              </a:solidFill>
            </a:endParaRPr>
          </a:p>
        </p:txBody>
      </p:sp>
      <p:pic>
        <p:nvPicPr>
          <p:cNvPr id="62" name="Google Shape;62;p14"/>
          <p:cNvPicPr preferRelativeResize="0"/>
          <p:nvPr/>
        </p:nvPicPr>
        <p:blipFill rotWithShape="1">
          <a:blip r:embed="rId4">
            <a:alphaModFix/>
          </a:blip>
          <a:srcRect b="7097"/>
          <a:stretch/>
        </p:blipFill>
        <p:spPr>
          <a:xfrm>
            <a:off x="4930200" y="1213975"/>
            <a:ext cx="3778425" cy="2526675"/>
          </a:xfrm>
          <a:prstGeom prst="rect">
            <a:avLst/>
          </a:prstGeom>
          <a:noFill/>
          <a:ln>
            <a:noFill/>
          </a:ln>
        </p:spPr>
      </p:pic>
      <p:sp>
        <p:nvSpPr>
          <p:cNvPr id="63" name="Google Shape;63;p14"/>
          <p:cNvSpPr txBox="1"/>
          <p:nvPr/>
        </p:nvSpPr>
        <p:spPr>
          <a:xfrm>
            <a:off x="6008000" y="4006000"/>
            <a:ext cx="17220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Fish flock</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Separation : Linear &amp; Inverse Square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r>
              <a:rPr lang="ko"/>
              <a:t> </a:t>
            </a:r>
            <a:endParaRPr/>
          </a:p>
          <a:p>
            <a:pPr marL="0" lvl="0" indent="0" algn="l" rtl="0">
              <a:spcBef>
                <a:spcPts val="0"/>
              </a:spcBef>
              <a:spcAft>
                <a:spcPts val="0"/>
              </a:spcAft>
              <a:buNone/>
            </a:pPr>
            <a:endParaRPr/>
          </a:p>
        </p:txBody>
      </p:sp>
      <p:sp>
        <p:nvSpPr>
          <p:cNvPr id="208" name="Google Shape;208;p32"/>
          <p:cNvSpPr txBox="1"/>
          <p:nvPr/>
        </p:nvSpPr>
        <p:spPr>
          <a:xfrm>
            <a:off x="180000" y="4122000"/>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Linear </a:t>
            </a:r>
            <a:endParaRPr sz="1800">
              <a:solidFill>
                <a:schemeClr val="dk2"/>
              </a:solidFill>
            </a:endParaRPr>
          </a:p>
        </p:txBody>
      </p:sp>
      <p:sp>
        <p:nvSpPr>
          <p:cNvPr id="209" name="Google Shape;209;p32"/>
          <p:cNvSpPr txBox="1"/>
          <p:nvPr/>
        </p:nvSpPr>
        <p:spPr>
          <a:xfrm>
            <a:off x="4860000" y="4122000"/>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Inverse Square </a:t>
            </a:r>
            <a:endParaRPr sz="1800">
              <a:solidFill>
                <a:schemeClr val="dk2"/>
              </a:solidFill>
            </a:endParaRPr>
          </a:p>
        </p:txBody>
      </p:sp>
      <p:sp>
        <p:nvSpPr>
          <p:cNvPr id="210" name="Google Shape;210;p32"/>
          <p:cNvSpPr txBox="1"/>
          <p:nvPr/>
        </p:nvSpPr>
        <p:spPr>
          <a:xfrm>
            <a:off x="363950" y="1152000"/>
            <a:ext cx="4404000" cy="34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ko" sz="1800">
                <a:solidFill>
                  <a:schemeClr val="dk1"/>
                </a:solidFill>
              </a:rPr>
              <a:t>Start in same certain position</a:t>
            </a:r>
            <a:endParaRPr sz="1800">
              <a:solidFill>
                <a:schemeClr val="dk1"/>
              </a:solidFill>
            </a:endParaRPr>
          </a:p>
        </p:txBody>
      </p:sp>
      <p:pic>
        <p:nvPicPr>
          <p:cNvPr id="211" name="Google Shape;211;p32"/>
          <p:cNvPicPr preferRelativeResize="0"/>
          <p:nvPr/>
        </p:nvPicPr>
        <p:blipFill>
          <a:blip r:embed="rId3">
            <a:alphaModFix/>
          </a:blip>
          <a:stretch>
            <a:fillRect/>
          </a:stretch>
        </p:blipFill>
        <p:spPr>
          <a:xfrm>
            <a:off x="0" y="1584000"/>
            <a:ext cx="4500000" cy="2520001"/>
          </a:xfrm>
          <a:prstGeom prst="rect">
            <a:avLst/>
          </a:prstGeom>
          <a:noFill/>
          <a:ln>
            <a:noFill/>
          </a:ln>
        </p:spPr>
      </p:pic>
      <p:pic>
        <p:nvPicPr>
          <p:cNvPr id="212" name="Google Shape;212;p32"/>
          <p:cNvPicPr preferRelativeResize="0"/>
          <p:nvPr/>
        </p:nvPicPr>
        <p:blipFill>
          <a:blip r:embed="rId4">
            <a:alphaModFix/>
          </a:blip>
          <a:stretch>
            <a:fillRect/>
          </a:stretch>
        </p:blipFill>
        <p:spPr>
          <a:xfrm>
            <a:off x="4644003" y="1584000"/>
            <a:ext cx="4500000" cy="2520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Linear vs Inverse Square</a:t>
            </a:r>
            <a:endParaRPr/>
          </a:p>
          <a:p>
            <a:pPr marL="0" lvl="0" indent="0" algn="l" rtl="0">
              <a:spcBef>
                <a:spcPts val="0"/>
              </a:spcBef>
              <a:spcAft>
                <a:spcPts val="0"/>
              </a:spcAft>
              <a:buNone/>
            </a:pPr>
            <a:endParaRPr/>
          </a:p>
        </p:txBody>
      </p:sp>
      <p:sp>
        <p:nvSpPr>
          <p:cNvPr id="218" name="Google Shape;218;p33"/>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Linear (Center)</a:t>
            </a:r>
            <a:endParaRPr sz="1800">
              <a:solidFill>
                <a:schemeClr val="dk2"/>
              </a:solidFill>
            </a:endParaRPr>
          </a:p>
        </p:txBody>
      </p:sp>
      <p:sp>
        <p:nvSpPr>
          <p:cNvPr id="219" name="Google Shape;219;p33"/>
          <p:cNvSpPr txBox="1"/>
          <p:nvPr/>
        </p:nvSpPr>
        <p:spPr>
          <a:xfrm>
            <a:off x="5573625" y="3871525"/>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Inverse Square (Center)</a:t>
            </a:r>
            <a:endParaRPr sz="1800">
              <a:solidFill>
                <a:schemeClr val="dk2"/>
              </a:solidFill>
            </a:endParaRPr>
          </a:p>
        </p:txBody>
      </p:sp>
      <p:pic>
        <p:nvPicPr>
          <p:cNvPr id="220" name="Google Shape;220;p33"/>
          <p:cNvPicPr preferRelativeResize="0"/>
          <p:nvPr/>
        </p:nvPicPr>
        <p:blipFill>
          <a:blip r:embed="rId3">
            <a:alphaModFix/>
          </a:blip>
          <a:stretch>
            <a:fillRect/>
          </a:stretch>
        </p:blipFill>
        <p:spPr>
          <a:xfrm>
            <a:off x="0" y="1224000"/>
            <a:ext cx="4500000" cy="2520000"/>
          </a:xfrm>
          <a:prstGeom prst="rect">
            <a:avLst/>
          </a:prstGeom>
          <a:noFill/>
          <a:ln>
            <a:noFill/>
          </a:ln>
        </p:spPr>
      </p:pic>
      <p:pic>
        <p:nvPicPr>
          <p:cNvPr id="221" name="Google Shape;221;p33"/>
          <p:cNvPicPr preferRelativeResize="0"/>
          <p:nvPr/>
        </p:nvPicPr>
        <p:blipFill>
          <a:blip r:embed="rId4">
            <a:alphaModFix/>
          </a:blip>
          <a:stretch>
            <a:fillRect/>
          </a:stretch>
        </p:blipFill>
        <p:spPr>
          <a:xfrm>
            <a:off x="4644001" y="1224004"/>
            <a:ext cx="4500000" cy="252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 Center vs Weighted</a:t>
            </a:r>
            <a:endParaRPr/>
          </a:p>
        </p:txBody>
      </p:sp>
      <p:sp>
        <p:nvSpPr>
          <p:cNvPr id="227" name="Google Shape;227;p34"/>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Center (Linear)</a:t>
            </a:r>
            <a:endParaRPr sz="1800">
              <a:solidFill>
                <a:schemeClr val="dk2"/>
              </a:solidFill>
            </a:endParaRPr>
          </a:p>
        </p:txBody>
      </p:sp>
      <p:sp>
        <p:nvSpPr>
          <p:cNvPr id="228" name="Google Shape;228;p34"/>
          <p:cNvSpPr txBox="1"/>
          <p:nvPr/>
        </p:nvSpPr>
        <p:spPr>
          <a:xfrm>
            <a:off x="5573625" y="3871525"/>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Weighted (Linear)</a:t>
            </a:r>
            <a:endParaRPr sz="1800">
              <a:solidFill>
                <a:schemeClr val="dk2"/>
              </a:solidFill>
            </a:endParaRPr>
          </a:p>
        </p:txBody>
      </p:sp>
      <p:pic>
        <p:nvPicPr>
          <p:cNvPr id="229" name="Google Shape;229;p34"/>
          <p:cNvPicPr preferRelativeResize="0"/>
          <p:nvPr/>
        </p:nvPicPr>
        <p:blipFill>
          <a:blip r:embed="rId3">
            <a:alphaModFix/>
          </a:blip>
          <a:stretch>
            <a:fillRect/>
          </a:stretch>
        </p:blipFill>
        <p:spPr>
          <a:xfrm>
            <a:off x="4641663" y="1224000"/>
            <a:ext cx="4500000" cy="2520000"/>
          </a:xfrm>
          <a:prstGeom prst="rect">
            <a:avLst/>
          </a:prstGeom>
          <a:noFill/>
          <a:ln>
            <a:noFill/>
          </a:ln>
        </p:spPr>
      </p:pic>
      <p:pic>
        <p:nvPicPr>
          <p:cNvPr id="230" name="Google Shape;230;p34"/>
          <p:cNvPicPr preferRelativeResize="0"/>
          <p:nvPr/>
        </p:nvPicPr>
        <p:blipFill>
          <a:blip r:embed="rId4">
            <a:alphaModFix/>
          </a:blip>
          <a:stretch>
            <a:fillRect/>
          </a:stretch>
        </p:blipFill>
        <p:spPr>
          <a:xfrm>
            <a:off x="-12" y="1224012"/>
            <a:ext cx="4500000" cy="252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5"/>
          <p:cNvPicPr preferRelativeResize="0"/>
          <p:nvPr/>
        </p:nvPicPr>
        <p:blipFill>
          <a:blip r:embed="rId3">
            <a:alphaModFix/>
          </a:blip>
          <a:stretch>
            <a:fillRect/>
          </a:stretch>
        </p:blipFill>
        <p:spPr>
          <a:xfrm>
            <a:off x="77775" y="0"/>
            <a:ext cx="4132576" cy="2315950"/>
          </a:xfrm>
          <a:prstGeom prst="rect">
            <a:avLst/>
          </a:prstGeom>
          <a:noFill/>
          <a:ln>
            <a:noFill/>
          </a:ln>
        </p:spPr>
      </p:pic>
      <p:pic>
        <p:nvPicPr>
          <p:cNvPr id="236" name="Google Shape;236;p35"/>
          <p:cNvPicPr preferRelativeResize="0"/>
          <p:nvPr/>
        </p:nvPicPr>
        <p:blipFill>
          <a:blip r:embed="rId4">
            <a:alphaModFix/>
          </a:blip>
          <a:stretch>
            <a:fillRect/>
          </a:stretch>
        </p:blipFill>
        <p:spPr>
          <a:xfrm>
            <a:off x="4928125" y="0"/>
            <a:ext cx="4132542" cy="2315950"/>
          </a:xfrm>
          <a:prstGeom prst="rect">
            <a:avLst/>
          </a:prstGeom>
          <a:noFill/>
          <a:ln>
            <a:noFill/>
          </a:ln>
        </p:spPr>
      </p:pic>
      <p:pic>
        <p:nvPicPr>
          <p:cNvPr id="237" name="Google Shape;237;p35"/>
          <p:cNvPicPr preferRelativeResize="0"/>
          <p:nvPr/>
        </p:nvPicPr>
        <p:blipFill>
          <a:blip r:embed="rId5">
            <a:alphaModFix/>
          </a:blip>
          <a:stretch>
            <a:fillRect/>
          </a:stretch>
        </p:blipFill>
        <p:spPr>
          <a:xfrm>
            <a:off x="77788" y="2547125"/>
            <a:ext cx="4132550" cy="2315951"/>
          </a:xfrm>
          <a:prstGeom prst="rect">
            <a:avLst/>
          </a:prstGeom>
          <a:noFill/>
          <a:ln>
            <a:noFill/>
          </a:ln>
        </p:spPr>
      </p:pic>
      <p:pic>
        <p:nvPicPr>
          <p:cNvPr id="238" name="Google Shape;238;p35"/>
          <p:cNvPicPr preferRelativeResize="0"/>
          <p:nvPr/>
        </p:nvPicPr>
        <p:blipFill>
          <a:blip r:embed="rId6">
            <a:alphaModFix/>
          </a:blip>
          <a:stretch>
            <a:fillRect/>
          </a:stretch>
        </p:blipFill>
        <p:spPr>
          <a:xfrm>
            <a:off x="4928125" y="2524900"/>
            <a:ext cx="4132541" cy="2315950"/>
          </a:xfrm>
          <a:prstGeom prst="rect">
            <a:avLst/>
          </a:prstGeom>
          <a:noFill/>
          <a:ln>
            <a:noFill/>
          </a:ln>
        </p:spPr>
      </p:pic>
      <p:sp>
        <p:nvSpPr>
          <p:cNvPr id="239" name="Google Shape;239;p35"/>
          <p:cNvSpPr txBox="1"/>
          <p:nvPr/>
        </p:nvSpPr>
        <p:spPr>
          <a:xfrm>
            <a:off x="499900" y="219855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Linear, Center</a:t>
            </a:r>
            <a:endParaRPr sz="1800">
              <a:solidFill>
                <a:schemeClr val="dk2"/>
              </a:solidFill>
            </a:endParaRPr>
          </a:p>
        </p:txBody>
      </p:sp>
      <p:sp>
        <p:nvSpPr>
          <p:cNvPr id="240" name="Google Shape;240;p35"/>
          <p:cNvSpPr txBox="1"/>
          <p:nvPr/>
        </p:nvSpPr>
        <p:spPr>
          <a:xfrm>
            <a:off x="5151475" y="219855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Linear, Weighted</a:t>
            </a:r>
            <a:endParaRPr sz="1800">
              <a:solidFill>
                <a:schemeClr val="dk2"/>
              </a:solidFill>
            </a:endParaRPr>
          </a:p>
        </p:txBody>
      </p:sp>
      <p:sp>
        <p:nvSpPr>
          <p:cNvPr id="241" name="Google Shape;241;p35"/>
          <p:cNvSpPr txBox="1"/>
          <p:nvPr/>
        </p:nvSpPr>
        <p:spPr>
          <a:xfrm>
            <a:off x="652300" y="477030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Inverse Square, Center</a:t>
            </a:r>
            <a:endParaRPr sz="1800">
              <a:solidFill>
                <a:schemeClr val="dk2"/>
              </a:solidFill>
            </a:endParaRPr>
          </a:p>
        </p:txBody>
      </p:sp>
      <p:sp>
        <p:nvSpPr>
          <p:cNvPr id="242" name="Google Shape;242;p35"/>
          <p:cNvSpPr txBox="1"/>
          <p:nvPr/>
        </p:nvSpPr>
        <p:spPr>
          <a:xfrm>
            <a:off x="5151475" y="477030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Inverse Square, Weighted</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Chart</a:t>
            </a:r>
            <a:endParaRPr/>
          </a:p>
        </p:txBody>
      </p:sp>
      <p:pic>
        <p:nvPicPr>
          <p:cNvPr id="248" name="Google Shape;248;p36"/>
          <p:cNvPicPr preferRelativeResize="0"/>
          <p:nvPr/>
        </p:nvPicPr>
        <p:blipFill>
          <a:blip r:embed="rId3">
            <a:alphaModFix/>
          </a:blip>
          <a:stretch>
            <a:fillRect/>
          </a:stretch>
        </p:blipFill>
        <p:spPr>
          <a:xfrm>
            <a:off x="185725" y="1353425"/>
            <a:ext cx="8839200" cy="18853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Conclusion / Findings</a:t>
            </a:r>
            <a:endParaRPr/>
          </a:p>
        </p:txBody>
      </p:sp>
      <p:pic>
        <p:nvPicPr>
          <p:cNvPr id="254" name="Google Shape;254;p37"/>
          <p:cNvPicPr preferRelativeResize="0"/>
          <p:nvPr/>
        </p:nvPicPr>
        <p:blipFill>
          <a:blip r:embed="rId3">
            <a:alphaModFix/>
          </a:blip>
          <a:stretch>
            <a:fillRect/>
          </a:stretch>
        </p:blipFill>
        <p:spPr>
          <a:xfrm>
            <a:off x="1834650" y="1166025"/>
            <a:ext cx="4762500" cy="2667000"/>
          </a:xfrm>
          <a:prstGeom prst="rect">
            <a:avLst/>
          </a:prstGeom>
          <a:noFill/>
          <a:ln>
            <a:noFill/>
          </a:ln>
        </p:spPr>
      </p:pic>
      <p:sp>
        <p:nvSpPr>
          <p:cNvPr id="255" name="Google Shape;255;p37"/>
          <p:cNvSpPr txBox="1"/>
          <p:nvPr/>
        </p:nvSpPr>
        <p:spPr>
          <a:xfrm>
            <a:off x="2843950" y="3904850"/>
            <a:ext cx="2961300" cy="7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High Separation Weights,</a:t>
            </a:r>
            <a:endParaRPr sz="1800">
              <a:solidFill>
                <a:schemeClr val="dk2"/>
              </a:solidFill>
            </a:endParaRPr>
          </a:p>
          <a:p>
            <a:pPr marL="0" lvl="0" indent="0" algn="l" rtl="0">
              <a:spcBef>
                <a:spcPts val="0"/>
              </a:spcBef>
              <a:spcAft>
                <a:spcPts val="0"/>
              </a:spcAft>
              <a:buNone/>
            </a:pPr>
            <a:r>
              <a:rPr lang="ko" sz="1800">
                <a:solidFill>
                  <a:schemeClr val="dk2"/>
                </a:solidFill>
              </a:rPr>
              <a:t>High Separation Radius!!</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Thank you!</a:t>
            </a:r>
            <a:endParaRPr/>
          </a:p>
        </p:txBody>
      </p:sp>
      <p:sp>
        <p:nvSpPr>
          <p:cNvPr id="261" name="Google Shape;261;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2" name="Google Shape;262;p38"/>
          <p:cNvPicPr preferRelativeResize="0"/>
          <p:nvPr/>
        </p:nvPicPr>
        <p:blipFill>
          <a:blip r:embed="rId3">
            <a:alphaModFix/>
          </a:blip>
          <a:stretch>
            <a:fillRect/>
          </a:stretch>
        </p:blipFill>
        <p:spPr>
          <a:xfrm>
            <a:off x="1657350" y="1432550"/>
            <a:ext cx="5829301" cy="30955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Boids(Bird-Oid Object) Algorithm</a:t>
            </a:r>
            <a:endParaRPr/>
          </a:p>
        </p:txBody>
      </p:sp>
      <p:pic>
        <p:nvPicPr>
          <p:cNvPr id="69" name="Google Shape;69;p15"/>
          <p:cNvPicPr preferRelativeResize="0"/>
          <p:nvPr/>
        </p:nvPicPr>
        <p:blipFill>
          <a:blip r:embed="rId3">
            <a:alphaModFix/>
          </a:blip>
          <a:stretch>
            <a:fillRect/>
          </a:stretch>
        </p:blipFill>
        <p:spPr>
          <a:xfrm>
            <a:off x="152400" y="1170125"/>
            <a:ext cx="2857500" cy="2857500"/>
          </a:xfrm>
          <a:prstGeom prst="rect">
            <a:avLst/>
          </a:prstGeom>
          <a:noFill/>
          <a:ln>
            <a:noFill/>
          </a:ln>
        </p:spPr>
      </p:pic>
      <p:sp>
        <p:nvSpPr>
          <p:cNvPr id="70" name="Google Shape;70;p15"/>
          <p:cNvSpPr txBox="1"/>
          <p:nvPr/>
        </p:nvSpPr>
        <p:spPr>
          <a:xfrm>
            <a:off x="503550" y="4115925"/>
            <a:ext cx="2155200" cy="3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Craig W. Reynolds</a:t>
            </a:r>
            <a:endParaRPr sz="1800">
              <a:solidFill>
                <a:schemeClr val="dk2"/>
              </a:solidFill>
            </a:endParaRPr>
          </a:p>
        </p:txBody>
      </p:sp>
      <p:pic>
        <p:nvPicPr>
          <p:cNvPr id="71" name="Google Shape;71;p15"/>
          <p:cNvPicPr preferRelativeResize="0"/>
          <p:nvPr/>
        </p:nvPicPr>
        <p:blipFill>
          <a:blip r:embed="rId4">
            <a:alphaModFix/>
          </a:blip>
          <a:stretch>
            <a:fillRect/>
          </a:stretch>
        </p:blipFill>
        <p:spPr>
          <a:xfrm>
            <a:off x="3162300" y="1170125"/>
            <a:ext cx="5829300" cy="35362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Boids(Bird-Oid Object) Algorithm</a:t>
            </a:r>
            <a:endParaRPr/>
          </a:p>
        </p:txBody>
      </p:sp>
      <p:pic>
        <p:nvPicPr>
          <p:cNvPr id="77" name="Google Shape;77;p16"/>
          <p:cNvPicPr preferRelativeResize="0"/>
          <p:nvPr/>
        </p:nvPicPr>
        <p:blipFill>
          <a:blip r:embed="rId3">
            <a:alphaModFix/>
          </a:blip>
          <a:stretch>
            <a:fillRect/>
          </a:stretch>
        </p:blipFill>
        <p:spPr>
          <a:xfrm>
            <a:off x="207300" y="1186875"/>
            <a:ext cx="1936189" cy="3820975"/>
          </a:xfrm>
          <a:prstGeom prst="rect">
            <a:avLst/>
          </a:prstGeom>
          <a:noFill/>
          <a:ln>
            <a:noFill/>
          </a:ln>
        </p:spPr>
      </p:pic>
      <p:sp>
        <p:nvSpPr>
          <p:cNvPr id="78" name="Google Shape;78;p16"/>
          <p:cNvSpPr txBox="1"/>
          <p:nvPr/>
        </p:nvSpPr>
        <p:spPr>
          <a:xfrm>
            <a:off x="2271925" y="1438625"/>
            <a:ext cx="59538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600" b="1">
                <a:solidFill>
                  <a:schemeClr val="dk2"/>
                </a:solidFill>
              </a:rPr>
              <a:t>Separation:</a:t>
            </a:r>
            <a:r>
              <a:rPr lang="ko" sz="1600">
                <a:solidFill>
                  <a:schemeClr val="dk2"/>
                </a:solidFill>
              </a:rPr>
              <a:t> steer to avoid crowding local flockmates</a:t>
            </a:r>
            <a:endParaRPr sz="1600">
              <a:solidFill>
                <a:schemeClr val="dk2"/>
              </a:solidFill>
            </a:endParaRPr>
          </a:p>
          <a:p>
            <a:pPr marL="0" lvl="0" indent="0" algn="l" rtl="0">
              <a:spcBef>
                <a:spcPts val="0"/>
              </a:spcBef>
              <a:spcAft>
                <a:spcPts val="0"/>
              </a:spcAft>
              <a:buNone/>
            </a:pPr>
            <a:endParaRPr sz="1600">
              <a:solidFill>
                <a:schemeClr val="dk2"/>
              </a:solidFill>
            </a:endParaRPr>
          </a:p>
        </p:txBody>
      </p:sp>
      <p:sp>
        <p:nvSpPr>
          <p:cNvPr id="79" name="Google Shape;79;p16"/>
          <p:cNvSpPr txBox="1"/>
          <p:nvPr/>
        </p:nvSpPr>
        <p:spPr>
          <a:xfrm>
            <a:off x="2249575" y="2830825"/>
            <a:ext cx="68427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b="1">
                <a:solidFill>
                  <a:schemeClr val="dk2"/>
                </a:solidFill>
              </a:rPr>
              <a:t>Alignment:</a:t>
            </a:r>
            <a:r>
              <a:rPr lang="ko" sz="1600">
                <a:solidFill>
                  <a:schemeClr val="dk2"/>
                </a:solidFill>
              </a:rPr>
              <a:t> steer towards the average heading of</a:t>
            </a:r>
            <a:br>
              <a:rPr lang="ko" sz="1600">
                <a:solidFill>
                  <a:schemeClr val="dk2"/>
                </a:solidFill>
              </a:rPr>
            </a:br>
            <a:r>
              <a:rPr lang="ko" sz="1600">
                <a:solidFill>
                  <a:schemeClr val="dk2"/>
                </a:solidFill>
              </a:rPr>
              <a:t>local flockmates</a:t>
            </a:r>
            <a:endParaRPr sz="1600">
              <a:solidFill>
                <a:schemeClr val="dk2"/>
              </a:solidFill>
            </a:endParaRPr>
          </a:p>
        </p:txBody>
      </p:sp>
      <p:sp>
        <p:nvSpPr>
          <p:cNvPr id="80" name="Google Shape;80;p16"/>
          <p:cNvSpPr txBox="1"/>
          <p:nvPr/>
        </p:nvSpPr>
        <p:spPr>
          <a:xfrm>
            <a:off x="2271800" y="4120750"/>
            <a:ext cx="59538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b="1">
                <a:solidFill>
                  <a:schemeClr val="dk2"/>
                </a:solidFill>
              </a:rPr>
              <a:t>Cohesion:</a:t>
            </a:r>
            <a:r>
              <a:rPr lang="ko" sz="1600">
                <a:solidFill>
                  <a:schemeClr val="dk2"/>
                </a:solidFill>
              </a:rPr>
              <a:t> steer to move toward the average position of</a:t>
            </a:r>
            <a:br>
              <a:rPr lang="ko" sz="1600">
                <a:solidFill>
                  <a:schemeClr val="dk2"/>
                </a:solidFill>
              </a:rPr>
            </a:br>
            <a:r>
              <a:rPr lang="ko" sz="1600">
                <a:solidFill>
                  <a:schemeClr val="dk2"/>
                </a:solidFill>
              </a:rPr>
              <a:t>local flockmates</a:t>
            </a:r>
            <a:endParaRPr sz="16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Common stuffs</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a:t>Speed : 10.0</a:t>
            </a:r>
            <a:endParaRPr/>
          </a:p>
          <a:p>
            <a:pPr marL="0" lvl="0" indent="0" algn="l" rtl="0">
              <a:spcBef>
                <a:spcPts val="1200"/>
              </a:spcBef>
              <a:spcAft>
                <a:spcPts val="0"/>
              </a:spcAft>
              <a:buNone/>
            </a:pPr>
            <a:r>
              <a:rPr lang="ko"/>
              <a:t>Neighbor Radius : 5.0</a:t>
            </a:r>
            <a:endParaRPr/>
          </a:p>
          <a:p>
            <a:pPr marL="0" lvl="0" indent="0" algn="l" rtl="0">
              <a:spcBef>
                <a:spcPts val="1200"/>
              </a:spcBef>
              <a:spcAft>
                <a:spcPts val="0"/>
              </a:spcAft>
              <a:buNone/>
            </a:pPr>
            <a:r>
              <a:rPr lang="ko"/>
              <a:t>Separation Radius : 2.0</a:t>
            </a:r>
            <a:endParaRPr/>
          </a:p>
          <a:p>
            <a:pPr marL="0" lvl="0" indent="0" algn="l" rtl="0">
              <a:spcBef>
                <a:spcPts val="1200"/>
              </a:spcBef>
              <a:spcAft>
                <a:spcPts val="0"/>
              </a:spcAft>
              <a:buNone/>
            </a:pPr>
            <a:r>
              <a:rPr lang="ko"/>
              <a:t>Separation Weight : 2.0</a:t>
            </a:r>
            <a:endParaRPr/>
          </a:p>
          <a:p>
            <a:pPr marL="0" lvl="0" indent="0" algn="l" rtl="0">
              <a:spcBef>
                <a:spcPts val="1200"/>
              </a:spcBef>
              <a:spcAft>
                <a:spcPts val="0"/>
              </a:spcAft>
              <a:buNone/>
            </a:pPr>
            <a:r>
              <a:rPr lang="ko"/>
              <a:t>Alignment Weight : 1.0</a:t>
            </a:r>
            <a:endParaRPr/>
          </a:p>
          <a:p>
            <a:pPr marL="0" lvl="0" indent="0" algn="l" rtl="0">
              <a:spcBef>
                <a:spcPts val="1200"/>
              </a:spcBef>
              <a:spcAft>
                <a:spcPts val="0"/>
              </a:spcAft>
              <a:buNone/>
            </a:pPr>
            <a:r>
              <a:rPr lang="ko"/>
              <a:t>Cohesion Weight : 1.5</a:t>
            </a:r>
            <a:endParaRPr/>
          </a:p>
          <a:p>
            <a:pPr marL="0" lvl="0" indent="0" algn="l" rtl="0">
              <a:spcBef>
                <a:spcPts val="1200"/>
              </a:spcBef>
              <a:spcAft>
                <a:spcPts val="1200"/>
              </a:spcAft>
              <a:buNone/>
            </a:pPr>
            <a:r>
              <a:rPr lang="ko"/>
              <a:t>[Linear] Separation Mode   &amp;   [Center] Cohesion Mode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Speed</a:t>
            </a:r>
            <a:endParaRPr/>
          </a:p>
        </p:txBody>
      </p:sp>
      <p:pic>
        <p:nvPicPr>
          <p:cNvPr id="92" name="Google Shape;92;p18"/>
          <p:cNvPicPr preferRelativeResize="0"/>
          <p:nvPr/>
        </p:nvPicPr>
        <p:blipFill>
          <a:blip r:embed="rId3">
            <a:alphaModFix/>
          </a:blip>
          <a:stretch>
            <a:fillRect/>
          </a:stretch>
        </p:blipFill>
        <p:spPr>
          <a:xfrm>
            <a:off x="0" y="1224000"/>
            <a:ext cx="4500000" cy="2520000"/>
          </a:xfrm>
          <a:prstGeom prst="rect">
            <a:avLst/>
          </a:prstGeom>
          <a:noFill/>
          <a:ln>
            <a:noFill/>
          </a:ln>
        </p:spPr>
      </p:pic>
      <p:pic>
        <p:nvPicPr>
          <p:cNvPr id="93" name="Google Shape;93;p18"/>
          <p:cNvPicPr preferRelativeResize="0"/>
          <p:nvPr/>
        </p:nvPicPr>
        <p:blipFill>
          <a:blip r:embed="rId4">
            <a:alphaModFix/>
          </a:blip>
          <a:stretch>
            <a:fillRect/>
          </a:stretch>
        </p:blipFill>
        <p:spPr>
          <a:xfrm>
            <a:off x="4644000" y="1224000"/>
            <a:ext cx="4500000" cy="2520000"/>
          </a:xfrm>
          <a:prstGeom prst="rect">
            <a:avLst/>
          </a:prstGeom>
          <a:noFill/>
          <a:ln>
            <a:noFill/>
          </a:ln>
        </p:spPr>
      </p:pic>
      <p:sp>
        <p:nvSpPr>
          <p:cNvPr id="94" name="Google Shape;94;p18"/>
          <p:cNvSpPr txBox="1"/>
          <p:nvPr/>
        </p:nvSpPr>
        <p:spPr>
          <a:xfrm>
            <a:off x="1771900" y="3860400"/>
            <a:ext cx="1133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speed 5</a:t>
            </a:r>
            <a:endParaRPr sz="1800">
              <a:solidFill>
                <a:schemeClr val="dk2"/>
              </a:solidFill>
            </a:endParaRPr>
          </a:p>
        </p:txBody>
      </p:sp>
      <p:sp>
        <p:nvSpPr>
          <p:cNvPr id="95" name="Google Shape;95;p18"/>
          <p:cNvSpPr txBox="1"/>
          <p:nvPr/>
        </p:nvSpPr>
        <p:spPr>
          <a:xfrm>
            <a:off x="6348200" y="3782625"/>
            <a:ext cx="1272000" cy="3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speed 15</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Neighbor Radius</a:t>
            </a:r>
            <a:endParaRPr/>
          </a:p>
        </p:txBody>
      </p:sp>
      <p:pic>
        <p:nvPicPr>
          <p:cNvPr id="101" name="Google Shape;101;p19"/>
          <p:cNvPicPr preferRelativeResize="0"/>
          <p:nvPr/>
        </p:nvPicPr>
        <p:blipFill>
          <a:blip r:embed="rId3">
            <a:alphaModFix/>
          </a:blip>
          <a:stretch>
            <a:fillRect/>
          </a:stretch>
        </p:blipFill>
        <p:spPr>
          <a:xfrm>
            <a:off x="0" y="1224010"/>
            <a:ext cx="4500000" cy="2520000"/>
          </a:xfrm>
          <a:prstGeom prst="rect">
            <a:avLst/>
          </a:prstGeom>
          <a:noFill/>
          <a:ln>
            <a:noFill/>
          </a:ln>
        </p:spPr>
      </p:pic>
      <p:pic>
        <p:nvPicPr>
          <p:cNvPr id="102" name="Google Shape;102;p19"/>
          <p:cNvPicPr preferRelativeResize="0"/>
          <p:nvPr/>
        </p:nvPicPr>
        <p:blipFill>
          <a:blip r:embed="rId4">
            <a:alphaModFix/>
          </a:blip>
          <a:stretch>
            <a:fillRect/>
          </a:stretch>
        </p:blipFill>
        <p:spPr>
          <a:xfrm>
            <a:off x="4634100" y="1224000"/>
            <a:ext cx="4500000" cy="2520000"/>
          </a:xfrm>
          <a:prstGeom prst="rect">
            <a:avLst/>
          </a:prstGeom>
          <a:noFill/>
          <a:ln>
            <a:noFill/>
          </a:ln>
        </p:spPr>
      </p:pic>
      <p:sp>
        <p:nvSpPr>
          <p:cNvPr id="103" name="Google Shape;103;p19"/>
          <p:cNvSpPr txBox="1"/>
          <p:nvPr/>
        </p:nvSpPr>
        <p:spPr>
          <a:xfrm>
            <a:off x="1317950" y="3871525"/>
            <a:ext cx="20052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neighbor radius 1</a:t>
            </a:r>
            <a:endParaRPr sz="1800">
              <a:solidFill>
                <a:schemeClr val="dk2"/>
              </a:solidFill>
            </a:endParaRPr>
          </a:p>
        </p:txBody>
      </p:sp>
      <p:sp>
        <p:nvSpPr>
          <p:cNvPr id="104" name="Google Shape;104;p19"/>
          <p:cNvSpPr txBox="1"/>
          <p:nvPr/>
        </p:nvSpPr>
        <p:spPr>
          <a:xfrm>
            <a:off x="5819550" y="3871525"/>
            <a:ext cx="2129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neighbor radius 20</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Radius</a:t>
            </a:r>
            <a:endParaRPr/>
          </a:p>
        </p:txBody>
      </p:sp>
      <p:sp>
        <p:nvSpPr>
          <p:cNvPr id="110" name="Google Shape;110;p20"/>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radius 1</a:t>
            </a:r>
            <a:endParaRPr sz="1800">
              <a:solidFill>
                <a:schemeClr val="dk2"/>
              </a:solidFill>
            </a:endParaRPr>
          </a:p>
        </p:txBody>
      </p:sp>
      <p:pic>
        <p:nvPicPr>
          <p:cNvPr id="111" name="Google Shape;111;p20"/>
          <p:cNvPicPr preferRelativeResize="0"/>
          <p:nvPr/>
        </p:nvPicPr>
        <p:blipFill>
          <a:blip r:embed="rId3">
            <a:alphaModFix/>
          </a:blip>
          <a:stretch>
            <a:fillRect/>
          </a:stretch>
        </p:blipFill>
        <p:spPr>
          <a:xfrm>
            <a:off x="0" y="1233175"/>
            <a:ext cx="4500000" cy="2520000"/>
          </a:xfrm>
          <a:prstGeom prst="rect">
            <a:avLst/>
          </a:prstGeom>
          <a:noFill/>
          <a:ln>
            <a:noFill/>
          </a:ln>
        </p:spPr>
      </p:pic>
      <p:pic>
        <p:nvPicPr>
          <p:cNvPr id="112" name="Google Shape;112;p20"/>
          <p:cNvPicPr preferRelativeResize="0"/>
          <p:nvPr/>
        </p:nvPicPr>
        <p:blipFill>
          <a:blip r:embed="rId4">
            <a:alphaModFix/>
          </a:blip>
          <a:stretch>
            <a:fillRect/>
          </a:stretch>
        </p:blipFill>
        <p:spPr>
          <a:xfrm>
            <a:off x="4644000" y="1224000"/>
            <a:ext cx="4500000" cy="2520000"/>
          </a:xfrm>
          <a:prstGeom prst="rect">
            <a:avLst/>
          </a:prstGeom>
          <a:noFill/>
          <a:ln>
            <a:noFill/>
          </a:ln>
        </p:spPr>
      </p:pic>
      <p:sp>
        <p:nvSpPr>
          <p:cNvPr id="113" name="Google Shape;113;p20"/>
          <p:cNvSpPr txBox="1"/>
          <p:nvPr/>
        </p:nvSpPr>
        <p:spPr>
          <a:xfrm>
            <a:off x="56847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radius 15</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Weight</a:t>
            </a:r>
            <a:endParaRPr/>
          </a:p>
        </p:txBody>
      </p:sp>
      <p:sp>
        <p:nvSpPr>
          <p:cNvPr id="119" name="Google Shape;119;p21"/>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weight 1</a:t>
            </a:r>
            <a:endParaRPr sz="1800">
              <a:solidFill>
                <a:schemeClr val="dk2"/>
              </a:solidFill>
            </a:endParaRPr>
          </a:p>
        </p:txBody>
      </p:sp>
      <p:sp>
        <p:nvSpPr>
          <p:cNvPr id="120" name="Google Shape;120;p21"/>
          <p:cNvSpPr txBox="1"/>
          <p:nvPr/>
        </p:nvSpPr>
        <p:spPr>
          <a:xfrm>
            <a:off x="56847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weight 10</a:t>
            </a:r>
            <a:endParaRPr sz="1800">
              <a:solidFill>
                <a:schemeClr val="dk2"/>
              </a:solidFill>
            </a:endParaRPr>
          </a:p>
        </p:txBody>
      </p:sp>
      <p:pic>
        <p:nvPicPr>
          <p:cNvPr id="121" name="Google Shape;121;p21"/>
          <p:cNvPicPr preferRelativeResize="0"/>
          <p:nvPr/>
        </p:nvPicPr>
        <p:blipFill>
          <a:blip r:embed="rId3">
            <a:alphaModFix/>
          </a:blip>
          <a:stretch>
            <a:fillRect/>
          </a:stretch>
        </p:blipFill>
        <p:spPr>
          <a:xfrm>
            <a:off x="0" y="1224000"/>
            <a:ext cx="4500000" cy="2520000"/>
          </a:xfrm>
          <a:prstGeom prst="rect">
            <a:avLst/>
          </a:prstGeom>
          <a:noFill/>
          <a:ln>
            <a:noFill/>
          </a:ln>
        </p:spPr>
      </p:pic>
      <p:pic>
        <p:nvPicPr>
          <p:cNvPr id="122" name="Google Shape;122;p21"/>
          <p:cNvPicPr preferRelativeResize="0"/>
          <p:nvPr/>
        </p:nvPicPr>
        <p:blipFill>
          <a:blip r:embed="rId4">
            <a:alphaModFix/>
          </a:blip>
          <a:stretch>
            <a:fillRect/>
          </a:stretch>
        </p:blipFill>
        <p:spPr>
          <a:xfrm>
            <a:off x="4644000" y="1224004"/>
            <a:ext cx="4500000" cy="2520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1831</Words>
  <Application>Microsoft Office PowerPoint</Application>
  <PresentationFormat>화면 슬라이드 쇼(16:9)</PresentationFormat>
  <Paragraphs>190</Paragraphs>
  <Slides>26</Slides>
  <Notes>26</Notes>
  <HiddenSlides>1</HiddenSlides>
  <MMClips>0</MMClips>
  <ScaleCrop>false</ScaleCrop>
  <HeadingPairs>
    <vt:vector size="6" baseType="variant">
      <vt:variant>
        <vt:lpstr>사용한 글꼴</vt:lpstr>
      </vt:variant>
      <vt:variant>
        <vt:i4>1</vt:i4>
      </vt:variant>
      <vt:variant>
        <vt:lpstr>테마</vt:lpstr>
      </vt:variant>
      <vt:variant>
        <vt:i4>1</vt:i4>
      </vt:variant>
      <vt:variant>
        <vt:lpstr>슬라이드 제목</vt:lpstr>
      </vt:variant>
      <vt:variant>
        <vt:i4>26</vt:i4>
      </vt:variant>
    </vt:vector>
  </HeadingPairs>
  <TitlesOfParts>
    <vt:vector size="28" baseType="lpstr">
      <vt:lpstr>Arial</vt:lpstr>
      <vt:lpstr>Simple Light</vt:lpstr>
      <vt:lpstr>CS380 Flocking Research Project</vt:lpstr>
      <vt:lpstr>What is Flock?</vt:lpstr>
      <vt:lpstr>Boids(Bird-Oid Object) Algorithm</vt:lpstr>
      <vt:lpstr>Boids(Bird-Oid Object) Algorithm</vt:lpstr>
      <vt:lpstr>Common stuffs</vt:lpstr>
      <vt:lpstr>Speed</vt:lpstr>
      <vt:lpstr>Neighbor Radius</vt:lpstr>
      <vt:lpstr>Separation Radius</vt:lpstr>
      <vt:lpstr>Separation Weight</vt:lpstr>
      <vt:lpstr>Alignment Weight</vt:lpstr>
      <vt:lpstr>Cohesion Weight</vt:lpstr>
      <vt:lpstr>Separation Mode (Linear, Inverse Square)</vt:lpstr>
      <vt:lpstr>Separation Mode - Linear</vt:lpstr>
      <vt:lpstr>Separation Mode - Inverse Square</vt:lpstr>
      <vt:lpstr>Cohesion Mode (Center, Weighted)</vt:lpstr>
      <vt:lpstr>Cohesion Mode - Center</vt:lpstr>
      <vt:lpstr>Cohesion Mode - Weighted</vt:lpstr>
      <vt:lpstr>Boids Demo</vt:lpstr>
      <vt:lpstr>Separation : Linear &amp; Inverse Square     </vt:lpstr>
      <vt:lpstr>Separation : Linear &amp; Inverse Square     </vt:lpstr>
      <vt:lpstr>Linear vs Inverse Square </vt:lpstr>
      <vt:lpstr>Cohesion : Center vs Weighted</vt:lpstr>
      <vt:lpstr>PowerPoint 프레젠테이션</vt:lpstr>
      <vt:lpstr>Chart</vt:lpstr>
      <vt:lpstr>Conclusion / Findings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Hyojoon Kim</cp:lastModifiedBy>
  <cp:revision>1</cp:revision>
  <dcterms:modified xsi:type="dcterms:W3CDTF">2024-12-08T04:07:32Z</dcterms:modified>
</cp:coreProperties>
</file>